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8" r:id="rId2"/>
    <p:sldMasterId id="2147483658" r:id="rId3"/>
    <p:sldMasterId id="2147483678" r:id="rId4"/>
    <p:sldMasterId id="2147483688" r:id="rId5"/>
  </p:sldMasterIdLst>
  <p:notesMasterIdLst>
    <p:notesMasterId r:id="rId11"/>
  </p:notesMasterIdLst>
  <p:sldIdLst>
    <p:sldId id="259" r:id="rId6"/>
    <p:sldId id="271" r:id="rId7"/>
    <p:sldId id="272" r:id="rId8"/>
    <p:sldId id="274" r:id="rId9"/>
    <p:sldId id="285" r:id="rId10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BA00"/>
    <a:srgbClr val="C0C1BF"/>
    <a:srgbClr val="FF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408" y="4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D7900-0692-4FF6-94C0-C8515D8DF69D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A4274-992D-4B4C-B7E8-EAD09ABB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6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0512_118_tk_s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23071"/>
            <a:ext cx="9144000" cy="6084541"/>
          </a:xfrm>
          <a:prstGeom prst="rect">
            <a:avLst/>
          </a:prstGeom>
        </p:spPr>
      </p:pic>
      <p:pic>
        <p:nvPicPr>
          <p:cNvPr id="10" name="Picture 9" descr="vcu-ppt-footer-cov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0900"/>
            <a:ext cx="9144000" cy="3035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bm_UnivRelations_RF_hz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99" y="4090607"/>
            <a:ext cx="4962144" cy="676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04900"/>
            <a:ext cx="7772400" cy="5794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3800" y="3048000"/>
            <a:ext cx="6400800" cy="92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895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04900"/>
            <a:ext cx="7772400" cy="5794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3800" y="3048000"/>
            <a:ext cx="6400800" cy="92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8" name="Picture 7" descr="PPT_BG_new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04416"/>
          </a:xfrm>
          <a:prstGeom prst="rect">
            <a:avLst/>
          </a:prstGeom>
        </p:spPr>
      </p:pic>
      <p:pic>
        <p:nvPicPr>
          <p:cNvPr id="9" name="Picture 8" descr="bm_UnivRelations_RF_st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0" y="803796"/>
            <a:ext cx="2590800" cy="7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8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9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80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9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021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9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0198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9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6142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9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0637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9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3624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9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4200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9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4304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800" y="1289050"/>
            <a:ext cx="7772400" cy="1101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6733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276-2113-DD48-874F-9EB51D61202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93700" y="4330700"/>
            <a:ext cx="3467100" cy="7112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vcu-ppt-cover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22"/>
          <a:stretch/>
        </p:blipFill>
        <p:spPr>
          <a:xfrm>
            <a:off x="0" y="0"/>
            <a:ext cx="2311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3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02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276-2113-DD48-874F-9EB51D61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39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276-2113-DD48-874F-9EB51D61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01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276-2113-DD48-874F-9EB51D61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41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276-2113-DD48-874F-9EB51D61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91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276-2113-DD48-874F-9EB51D61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59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276-2113-DD48-874F-9EB51D61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13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276-2113-DD48-874F-9EB51D61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07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276-2113-DD48-874F-9EB51D61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63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BA1-D260-4644-934C-0622A911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32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BA1-D260-4644-934C-0622A911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0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5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BA1-D260-4644-934C-0622A911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81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BA1-D260-4644-934C-0622A911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56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BA1-D260-4644-934C-0622A911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8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BA1-D260-4644-934C-0622A911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32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BA1-D260-4644-934C-0622A911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47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BA1-D260-4644-934C-0622A911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13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BA1-D260-4644-934C-0622A911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13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-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section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209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6735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9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3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6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0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4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6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9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cu-ppt-footer-gray.eps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9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2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B1276-2113-DD48-874F-9EB51D6120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m_UnivRelations_RF_hz_K.png"/>
          <p:cNvPicPr>
            <a:picLocks noChangeAspect="1"/>
          </p:cNvPicPr>
          <p:nvPr userDrawn="1"/>
        </p:nvPicPr>
        <p:blipFill>
          <a:blip r:embed="rId11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601464"/>
            <a:ext cx="289610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7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C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FCBA1-D260-4644-934C-0622A911E84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cu-ppt-footer-gray.eps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369499"/>
            <a:ext cx="5905266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0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m_UnivRelations_RF_hz_rgb_rev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" y="4457700"/>
            <a:ext cx="2950464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1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BA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60CE-3D35-4E19-852F-292929E3BC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SOMTech</a:t>
            </a:r>
            <a:r>
              <a:rPr lang="en-US" b="1" dirty="0"/>
              <a:t> PMO </a:t>
            </a:r>
            <a:br>
              <a:rPr lang="en-US" b="1" dirty="0"/>
            </a:b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54095-53EF-4F98-9F99-1664646939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Definitions of Project Management Phases, Risks, Issues, &amp; Change Management</a:t>
            </a:r>
          </a:p>
          <a:p>
            <a:endParaRPr lang="en-US" sz="5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1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6589-FDAA-47CC-8C89-C500B507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4 Project Lifecycle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94D93-0D9C-43A0-9344-03930B790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30"/>
            <a:ext cx="8229600" cy="29661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0C9FC-C228-481C-B600-7268F64F7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2578"/>
              </p:ext>
            </p:extLst>
          </p:nvPr>
        </p:nvGraphicFramePr>
        <p:xfrm>
          <a:off x="779228" y="1114145"/>
          <a:ext cx="7625301" cy="3474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86928">
                  <a:extLst>
                    <a:ext uri="{9D8B030D-6E8A-4147-A177-3AD203B41FA5}">
                      <a16:colId xmlns:a16="http://schemas.microsoft.com/office/drawing/2014/main" val="2294774600"/>
                    </a:ext>
                  </a:extLst>
                </a:gridCol>
                <a:gridCol w="1799863">
                  <a:extLst>
                    <a:ext uri="{9D8B030D-6E8A-4147-A177-3AD203B41FA5}">
                      <a16:colId xmlns:a16="http://schemas.microsoft.com/office/drawing/2014/main" val="96619517"/>
                    </a:ext>
                  </a:extLst>
                </a:gridCol>
                <a:gridCol w="2232184">
                  <a:extLst>
                    <a:ext uri="{9D8B030D-6E8A-4147-A177-3AD203B41FA5}">
                      <a16:colId xmlns:a16="http://schemas.microsoft.com/office/drawing/2014/main" val="3799835046"/>
                    </a:ext>
                  </a:extLst>
                </a:gridCol>
                <a:gridCol w="1906326">
                  <a:extLst>
                    <a:ext uri="{9D8B030D-6E8A-4147-A177-3AD203B41FA5}">
                      <a16:colId xmlns:a16="http://schemas.microsoft.com/office/drawing/2014/main" val="867709181"/>
                    </a:ext>
                  </a:extLst>
                </a:gridCol>
              </a:tblGrid>
              <a:tr h="631645">
                <a:tc>
                  <a:txBody>
                    <a:bodyPr/>
                    <a:lstStyle/>
                    <a:p>
                      <a:r>
                        <a:rPr lang="en-US" dirty="0"/>
                        <a:t>INITIATION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PLANNING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EXECUTION &amp; CONTROL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CLOSEOUT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773683"/>
                  </a:ext>
                </a:extLst>
              </a:tr>
              <a:tr h="2404324">
                <a:tc>
                  <a:txBody>
                    <a:bodyPr/>
                    <a:lstStyle/>
                    <a:p>
                      <a:pPr marL="123825" indent="-1238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Project concept created</a:t>
                      </a:r>
                    </a:p>
                    <a:p>
                      <a:pPr marL="123825" indent="-1238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Identify key project stakeholders &amp; objectives</a:t>
                      </a:r>
                    </a:p>
                    <a:p>
                      <a:pPr marL="123825" indent="-1238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Project team identified and assigned</a:t>
                      </a:r>
                    </a:p>
                    <a:p>
                      <a:pPr marL="123825" indent="-1238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Perform Rough Order of Magnitude (ROM) estimates</a:t>
                      </a:r>
                    </a:p>
                    <a:p>
                      <a:pPr marL="123825" indent="-1238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Create Project Charter &amp; submit for approval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23825" indent="-1238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Details of how to execute the project are built out</a:t>
                      </a:r>
                    </a:p>
                    <a:p>
                      <a:pPr marL="123825" indent="-1238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Define high-level requirements</a:t>
                      </a:r>
                    </a:p>
                    <a:p>
                      <a:pPr marL="123825" indent="-1238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Define change management strategy</a:t>
                      </a:r>
                    </a:p>
                    <a:p>
                      <a:pPr marL="123825" indent="-1238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Perform high-level estimates</a:t>
                      </a:r>
                    </a:p>
                    <a:p>
                      <a:pPr marL="123825" marR="0" lvl="0" indent="-1238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Identify dependencies</a:t>
                      </a:r>
                    </a:p>
                    <a:p>
                      <a:pPr marL="123825" indent="-1238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Create project schedule</a:t>
                      </a:r>
                    </a:p>
                    <a:p>
                      <a:pPr marL="123825" indent="-1238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Develop communication plan</a:t>
                      </a:r>
                    </a:p>
                    <a:p>
                      <a:pPr marL="123825" indent="-1238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Host project kickoff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23825" marR="0" lvl="0" indent="-1238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Define detailed requirements</a:t>
                      </a:r>
                    </a:p>
                    <a:p>
                      <a:pPr marL="123825" marR="0" lvl="0" indent="-1238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Perform detailed estimates</a:t>
                      </a:r>
                    </a:p>
                    <a:p>
                      <a:pPr marL="123825" indent="-1238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Manage communications and stakeholder engagement</a:t>
                      </a:r>
                    </a:p>
                    <a:p>
                      <a:pPr marL="123825" indent="-1238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Further define project schedule as needed</a:t>
                      </a:r>
                    </a:p>
                    <a:p>
                      <a:pPr marL="123825" indent="-1238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Implement on project deliverables</a:t>
                      </a:r>
                    </a:p>
                    <a:p>
                      <a:pPr marL="123825" indent="-1238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Manage/assess project against schedule</a:t>
                      </a:r>
                    </a:p>
                    <a:p>
                      <a:pPr marL="123825" indent="-1238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Document and monitor risks &amp; issues</a:t>
                      </a:r>
                    </a:p>
                    <a:p>
                      <a:pPr marL="123825" indent="-1238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Evaluate and calculate KPIs</a:t>
                      </a:r>
                    </a:p>
                    <a:p>
                      <a:pPr marL="123825" indent="-123825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28600" lvl="1" indent="-1238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Transition to operations</a:t>
                      </a:r>
                    </a:p>
                    <a:p>
                      <a:pPr marL="228600" lvl="1" indent="-1238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Complete project documentation &amp; archive </a:t>
                      </a:r>
                    </a:p>
                    <a:p>
                      <a:pPr marL="228600" lvl="1" indent="-1238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Lessons Learned -review successes and failures to improve future projects</a:t>
                      </a:r>
                    </a:p>
                    <a:p>
                      <a:pPr marL="228600" lvl="1" indent="-1238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Formal Acceptance</a:t>
                      </a:r>
                    </a:p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18526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759D7-685C-4144-9AB9-1013AB9A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6619F6-F55C-4872-9950-0E27E89AD5F7}"/>
              </a:ext>
            </a:extLst>
          </p:cNvPr>
          <p:cNvSpPr txBox="1"/>
          <p:nvPr/>
        </p:nvSpPr>
        <p:spPr>
          <a:xfrm>
            <a:off x="7056783" y="122885"/>
            <a:ext cx="1630017" cy="276999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chemeClr val="bg1"/>
                </a:solidFill>
              </a:rPr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348913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6589-FDAA-47CC-8C89-C500B507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94D93-0D9C-43A0-9344-03930B790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Risk: </a:t>
            </a:r>
            <a:r>
              <a:rPr lang="en-US" dirty="0"/>
              <a:t>PMI defines a risk as “an uncertain event or condition that, if it occurs, has a positive or negative effect on a project's objectives”.</a:t>
            </a:r>
          </a:p>
          <a:p>
            <a:pPr lvl="1"/>
            <a:r>
              <a:rPr lang="en-US" dirty="0"/>
              <a:t>Recommend using the if ―and ―then statement when documenting risks. </a:t>
            </a:r>
          </a:p>
          <a:p>
            <a:pPr marL="857250" lvl="2" indent="0">
              <a:buNone/>
            </a:pPr>
            <a:r>
              <a:rPr lang="en-US" i="1" dirty="0"/>
              <a:t>For example, If X happens ―then the result will be 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E1EE1-47B3-4083-B52A-51E7E8AA9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F8D64-8DA9-4DD6-A4D9-4130AF621A89}"/>
              </a:ext>
            </a:extLst>
          </p:cNvPr>
          <p:cNvSpPr txBox="1"/>
          <p:nvPr/>
        </p:nvSpPr>
        <p:spPr>
          <a:xfrm>
            <a:off x="7056783" y="122885"/>
            <a:ext cx="1630017" cy="276999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chemeClr val="bg1"/>
                </a:solidFill>
              </a:rPr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75137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6589-FDAA-47CC-8C89-C500B507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94D93-0D9C-43A0-9344-03930B790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Issue: </a:t>
            </a:r>
            <a:r>
              <a:rPr lang="en-US" dirty="0"/>
              <a:t>An event or condition that has </a:t>
            </a:r>
            <a:r>
              <a:rPr lang="en-US" i="1" dirty="0"/>
              <a:t>already</a:t>
            </a:r>
            <a:r>
              <a:rPr lang="en-US" dirty="0"/>
              <a:t> happened and has impacted or is currently impacting the project objectives.</a:t>
            </a:r>
          </a:p>
          <a:p>
            <a:pPr lvl="1"/>
            <a:r>
              <a:rPr lang="en-US" dirty="0"/>
              <a:t>Example: </a:t>
            </a:r>
            <a:r>
              <a:rPr lang="en-US" i="1" dirty="0"/>
              <a:t>Delays in setting up the development and test environments are impacting the overall project schedule.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69F49-A520-4246-A071-6E2289AD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B7297-11CD-47A3-93EE-D76C3E8726A9}"/>
              </a:ext>
            </a:extLst>
          </p:cNvPr>
          <p:cNvSpPr txBox="1"/>
          <p:nvPr/>
        </p:nvSpPr>
        <p:spPr>
          <a:xfrm>
            <a:off x="7056783" y="122885"/>
            <a:ext cx="1630017" cy="276999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chemeClr val="bg1"/>
                </a:solidFill>
              </a:rPr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59338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6589-FDAA-47CC-8C89-C500B507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Change Management?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A44CDC9-5C68-4CFC-B8A1-F0280CA5E9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346463"/>
              </p:ext>
            </p:extLst>
          </p:nvPr>
        </p:nvGraphicFramePr>
        <p:xfrm>
          <a:off x="457200" y="1200150"/>
          <a:ext cx="8146111" cy="33665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6340">
                  <a:extLst>
                    <a:ext uri="{9D8B030D-6E8A-4147-A177-3AD203B41FA5}">
                      <a16:colId xmlns:a16="http://schemas.microsoft.com/office/drawing/2014/main" val="1259233256"/>
                    </a:ext>
                  </a:extLst>
                </a:gridCol>
                <a:gridCol w="2652406">
                  <a:extLst>
                    <a:ext uri="{9D8B030D-6E8A-4147-A177-3AD203B41FA5}">
                      <a16:colId xmlns:a16="http://schemas.microsoft.com/office/drawing/2014/main" val="3419130073"/>
                    </a:ext>
                  </a:extLst>
                </a:gridCol>
                <a:gridCol w="2837365">
                  <a:extLst>
                    <a:ext uri="{9D8B030D-6E8A-4147-A177-3AD203B41FA5}">
                      <a16:colId xmlns:a16="http://schemas.microsoft.com/office/drawing/2014/main" val="863953187"/>
                    </a:ext>
                  </a:extLst>
                </a:gridCol>
              </a:tblGrid>
              <a:tr h="349018">
                <a:tc>
                  <a:txBody>
                    <a:bodyPr/>
                    <a:lstStyle/>
                    <a:p>
                      <a:r>
                        <a:rPr lang="en-US" sz="1600" dirty="0"/>
                        <a:t>ITIL Change Management</a:t>
                      </a:r>
                    </a:p>
                  </a:txBody>
                  <a:tcPr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Project Change Management</a:t>
                      </a:r>
                    </a:p>
                  </a:txBody>
                  <a:tcPr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Prosci</a:t>
                      </a:r>
                      <a:r>
                        <a:rPr lang="en-US" sz="1600" dirty="0"/>
                        <a:t>® Change Management</a:t>
                      </a:r>
                    </a:p>
                  </a:txBody>
                  <a:tcPr>
                    <a:solidFill>
                      <a:srgbClr val="FFB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327424"/>
                  </a:ext>
                </a:extLst>
              </a:tr>
              <a:tr h="283995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Designed to help control the life cycle of strategic, tactical, and operational changes to IT services through standardized procedures.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Goal of Change Management is to control risk and minimize disruption to associated IT services and business operations.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The change control system to manage modifications to any formally controlled deliverable, project management plan component, or project document.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Prosci</a:t>
                      </a:r>
                      <a:r>
                        <a:rPr lang="en-US" sz="1600" dirty="0"/>
                        <a:t>® is change management methodology implemented at VCU Health.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The application of a structured process and set of tools for leading the people side of change to achieve a desired outcome (i.e. the people side of system, process and organizational changes).</a:t>
                      </a: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66895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D7B9F-76D2-48C2-8DA3-AF3D80D4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A9E099-D901-4D00-9615-32955C429909}"/>
              </a:ext>
            </a:extLst>
          </p:cNvPr>
          <p:cNvSpPr txBox="1"/>
          <p:nvPr/>
        </p:nvSpPr>
        <p:spPr>
          <a:xfrm>
            <a:off x="7056783" y="122885"/>
            <a:ext cx="1630017" cy="276999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chemeClr val="bg1"/>
                </a:solidFill>
              </a:rPr>
              <a:t>Change Management</a:t>
            </a:r>
          </a:p>
        </p:txBody>
      </p:sp>
    </p:spTree>
    <p:extLst>
      <p:ext uri="{BB962C8B-B14F-4D97-AF65-F5344CB8AC3E}">
        <p14:creationId xmlns:p14="http://schemas.microsoft.com/office/powerpoint/2010/main" val="399235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ection-master">
  <a:themeElements>
    <a:clrScheme name="Custom 3">
      <a:dk1>
        <a:sysClr val="windowText" lastClr="000000"/>
      </a:dk1>
      <a:lt1>
        <a:sysClr val="window" lastClr="FFFFFF"/>
      </a:lt1>
      <a:dk2>
        <a:srgbClr val="FFA800"/>
      </a:dk2>
      <a:lt2>
        <a:srgbClr val="C0C1BF"/>
      </a:lt2>
      <a:accent1>
        <a:srgbClr val="E57200"/>
      </a:accent1>
      <a:accent2>
        <a:srgbClr val="FFCE00"/>
      </a:accent2>
      <a:accent3>
        <a:srgbClr val="00B3BE"/>
      </a:accent3>
      <a:accent4>
        <a:srgbClr val="856822"/>
      </a:accent4>
      <a:accent5>
        <a:srgbClr val="275E37"/>
      </a:accent5>
      <a:accent6>
        <a:srgbClr val="B2E0D6"/>
      </a:accent6>
      <a:hlink>
        <a:srgbClr val="E5CBB1"/>
      </a:hlink>
      <a:folHlink>
        <a:srgbClr val="CCDB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F1BFCA9507A049A3657378AE65CD91" ma:contentTypeVersion="4" ma:contentTypeDescription="Create a new document." ma:contentTypeScope="" ma:versionID="dc0a64cde828e3d316cdf5806aa36c27">
  <xsd:schema xmlns:xsd="http://www.w3.org/2001/XMLSchema" xmlns:xs="http://www.w3.org/2001/XMLSchema" xmlns:p="http://schemas.microsoft.com/office/2006/metadata/properties" xmlns:ns2="731b6908-9d38-497c-b333-78739c5a8e00" targetNamespace="http://schemas.microsoft.com/office/2006/metadata/properties" ma:root="true" ma:fieldsID="4fa9ff3302a25e0660783905663f7693" ns2:_="">
    <xsd:import namespace="731b6908-9d38-497c-b333-78739c5a8e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ocumentType" minOccurs="0"/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b6908-9d38-497c-b333-78739c5a8e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ocumentType" ma:index="10" nillable="true" ma:displayName="DocumentType" ma:format="Dropdown" ma:internalName="DocumentType">
      <xsd:simpleType>
        <xsd:restriction base="dms:Choice">
          <xsd:enumeration value="Change Management"/>
          <xsd:enumeration value="PM Standards"/>
          <xsd:enumeration value="Project Charters &amp; Proposals"/>
          <xsd:enumeration value="Strategic Plan/Goals"/>
          <xsd:enumeration value="Templates"/>
          <xsd:enumeration value="Tools"/>
          <xsd:enumeration value="Training"/>
          <xsd:enumeration value="Scrum"/>
          <xsd:enumeration value="Certifications"/>
        </xsd:restriction>
      </xsd:simpleType>
    </xsd:element>
    <xsd:element name="Description0" ma:index="11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731b6908-9d38-497c-b333-78739c5a8e00">PM Standards</DocumentType>
    <Description0 xmlns="731b6908-9d38-497c-b333-78739c5a8e00" xsi:nil="true"/>
  </documentManagement>
</p:properties>
</file>

<file path=customXml/itemProps1.xml><?xml version="1.0" encoding="utf-8"?>
<ds:datastoreItem xmlns:ds="http://schemas.openxmlformats.org/officeDocument/2006/customXml" ds:itemID="{4DFD8FB8-B853-4B4D-9B8F-003E8F4AC45A}"/>
</file>

<file path=customXml/itemProps2.xml><?xml version="1.0" encoding="utf-8"?>
<ds:datastoreItem xmlns:ds="http://schemas.openxmlformats.org/officeDocument/2006/customXml" ds:itemID="{F1F0631E-EB0C-4D98-A63C-786E7170AB32}"/>
</file>

<file path=customXml/itemProps3.xml><?xml version="1.0" encoding="utf-8"?>
<ds:datastoreItem xmlns:ds="http://schemas.openxmlformats.org/officeDocument/2006/customXml" ds:itemID="{78502FE8-680E-4419-BBCD-8CA66B1E015C}"/>
</file>

<file path=docProps/app.xml><?xml version="1.0" encoding="utf-8"?>
<Properties xmlns="http://schemas.openxmlformats.org/officeDocument/2006/extended-properties" xmlns:vt="http://schemas.openxmlformats.org/officeDocument/2006/docPropsVTypes">
  <TotalTime>4527</TotalTime>
  <Words>384</Words>
  <Application>Microsoft Office PowerPoint</Application>
  <PresentationFormat>On-screen Show (16:9)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Office Theme</vt:lpstr>
      <vt:lpstr>1_Office Theme</vt:lpstr>
      <vt:lpstr>Custom Design</vt:lpstr>
      <vt:lpstr>1_Custom Design</vt:lpstr>
      <vt:lpstr>Section-master</vt:lpstr>
      <vt:lpstr>SOMTech PMO  </vt:lpstr>
      <vt:lpstr>4 Project Lifecycle Phases</vt:lpstr>
      <vt:lpstr>Project Risks</vt:lpstr>
      <vt:lpstr>Project Issues</vt:lpstr>
      <vt:lpstr>What is Change Management?</vt:lpstr>
    </vt:vector>
  </TitlesOfParts>
  <Company>VCU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 Identity</dc:creator>
  <cp:lastModifiedBy>Lynne Jeffries</cp:lastModifiedBy>
  <cp:revision>315</cp:revision>
  <cp:lastPrinted>2019-11-19T18:21:24Z</cp:lastPrinted>
  <dcterms:created xsi:type="dcterms:W3CDTF">2017-05-25T18:52:55Z</dcterms:created>
  <dcterms:modified xsi:type="dcterms:W3CDTF">2021-06-23T20:00:10Z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0x01010034F1BFCA9507A049A3657378AE65CD91</vt:lpwstr>
  </property>
</Properties>
</file>